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C889D-F3CB-434E-8CA6-ED1C59A94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8FCDD0-23AE-41EE-8E82-CDEF2B5CB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6EBD95-ADD3-4213-9CF8-A22728C0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D07E-972A-49AB-B9B1-7C39E98FF563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9FD6BD-01D6-4E29-851D-7CBA84E3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991656-7A15-45DF-BD92-21CCEA2D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414F-F525-4DFF-844E-CAA284AEA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29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7F0CB-B96F-48AB-8385-EB2D7109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F6EA803-B620-4942-8266-9879F440D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391061-9342-4766-9C3D-4E0B5AEA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D07E-972A-49AB-B9B1-7C39E98FF563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672E1D-2D1A-46D9-8F50-27F343AB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AD0274-CD29-4FF6-9DA3-50927E87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414F-F525-4DFF-844E-CAA284AEA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69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DB54B08-AAED-44AA-A4BF-9F4E592FA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FBCD8F-A88B-463D-A803-286EF6787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33C08C-BC0C-437D-90D3-873E1C99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D07E-972A-49AB-B9B1-7C39E98FF563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F6F5C4-37FE-4E10-99C7-D23CBA6B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D5CA45-D3DA-48DB-ABC6-7E9B5C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414F-F525-4DFF-844E-CAA284AEA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83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5903F-EBD6-4247-B572-4E830FCB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FEA713-4DCE-4E48-8B40-EC81C04AC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F5E028-EF1D-436D-AD39-A12E6DBA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D07E-972A-49AB-B9B1-7C39E98FF563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5B3607-404A-41B8-9BA7-B124BDAB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B4D1CD-A0F6-4DBC-A26F-5303B09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414F-F525-4DFF-844E-CAA284AEA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75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FF61A-AA76-4AD6-9C8E-818BE2ED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1E56DB-61AF-4922-8872-F6CAB56C0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71D91C-7AAE-45F6-9A60-FBE8D54D8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D07E-972A-49AB-B9B1-7C39E98FF563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0E5EF8-E02A-4D9D-939F-C5FDAF39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41E67-5DDE-4F8D-91D9-F6A8C652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414F-F525-4DFF-844E-CAA284AEA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7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CE19B-BAC7-48A1-B37B-2879E698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A07355-DAA3-4FCE-83CD-CA48212D8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7DB4A4-C535-49A7-A11E-E404911C0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AF12C6-7E3A-49D4-83B5-30D2150D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D07E-972A-49AB-B9B1-7C39E98FF563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5EBFB6-D893-4F66-AFA8-00385C24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BCFD3A-8B96-44C0-AE73-8213BC54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414F-F525-4DFF-844E-CAA284AEA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47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E4E36-C410-4EEF-A97E-7AAE6D1F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46601C-CA90-4A34-9D2F-24A55CA25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DC557E-1B80-4205-9B74-1C59025C1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FA4C06-7191-4B46-BDB6-9F21768FE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67DCAEB-540B-43C2-9B35-411238372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9E22DB-01AB-4C0A-98BD-AF02674F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D07E-972A-49AB-B9B1-7C39E98FF563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1633DC-727A-4828-B3AA-0F04A087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1866221-AE71-467E-961C-7F532037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414F-F525-4DFF-844E-CAA284AEA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31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0CF0B-A188-4AA3-8CC5-8B612CED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185906-F178-45DC-98D2-82A814D8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D07E-972A-49AB-B9B1-7C39E98FF563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B4D685-EA70-43A3-B1D3-11FBBBCE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ECDB54-EEC0-4848-B7BF-2B540531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414F-F525-4DFF-844E-CAA284AEA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7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213389-E834-49A0-AF88-2DEDEF3F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D07E-972A-49AB-B9B1-7C39E98FF563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96368A-48C7-455F-A284-93448306B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9804E4-C36A-4949-B8B4-36E17017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414F-F525-4DFF-844E-CAA284AEA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56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12B3D-93DF-48C5-A897-2AA667C4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4D717A-C5A0-4842-8DFF-FF348826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7D8574-DEAF-457F-A271-C9DDB25FE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1D5C9B-E88D-430A-BEE6-393F2719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D07E-972A-49AB-B9B1-7C39E98FF563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070A25-129D-4089-B894-943E0693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490A92-A802-42F1-96A5-CAFFED84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414F-F525-4DFF-844E-CAA284AEA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26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191C9-5CD6-46F1-AAC6-AC1DBA8C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6B3CC6-0180-49DE-B039-68179B57F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B0F4D3-F7B9-4DCA-9514-48F3A0BB1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61A53A-F8A5-4B9C-B6EA-B8A4B2A7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D07E-972A-49AB-B9B1-7C39E98FF563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61731F-E7FB-497F-9C8E-438996DB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04A0F9-0728-454E-8EE3-0602E897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414F-F525-4DFF-844E-CAA284AEA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44A1BAC-5E62-4622-A7C6-0EA3B63F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13348A-1FC8-42F4-8812-91DF52332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4E7042-D4F5-4030-BEAB-92CC04B55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4D07E-972A-49AB-B9B1-7C39E98FF563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8302FB-A0C3-4113-AC9C-398A367B4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82E366-4102-4B28-A2E1-BE2CFA729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2414F-F525-4DFF-844E-CAA284AEA7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1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-rummet.se/kategorier/karl-x-gusta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1C158-31C3-4C77-B7BB-D88E3469E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109882" cy="1662782"/>
          </a:xfrm>
        </p:spPr>
        <p:txBody>
          <a:bodyPr/>
          <a:lstStyle/>
          <a:p>
            <a:r>
              <a:rPr lang="de-DE" dirty="0"/>
              <a:t>Karl X. Gustav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D0DD57-C107-46B5-94A5-CCA18BEF5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6482"/>
            <a:ext cx="4876800" cy="1443438"/>
          </a:xfrm>
        </p:spPr>
        <p:txBody>
          <a:bodyPr/>
          <a:lstStyle/>
          <a:p>
            <a:r>
              <a:rPr lang="de-DE" sz="3200" dirty="0">
                <a:effectLst/>
                <a:latin typeface="Times New Roman, serif"/>
              </a:rPr>
              <a:t>(1622 - 1660)</a:t>
            </a:r>
            <a:endParaRPr lang="de-DE" sz="3200" dirty="0">
              <a:effectLst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9BD023-2824-414B-AB65-38A6E8BC3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03" y="858044"/>
            <a:ext cx="3571875" cy="357187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1227F8D-D116-4E43-9D16-F0D13F5CDB34}"/>
              </a:ext>
            </a:extLst>
          </p:cNvPr>
          <p:cNvSpPr txBox="1"/>
          <p:nvPr/>
        </p:nvSpPr>
        <p:spPr>
          <a:xfrm>
            <a:off x="755009" y="5257800"/>
            <a:ext cx="10201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Källor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hlinkClick r:id="rId3"/>
              </a:rPr>
              <a:t>https://www.so-rummet.se/kategorier/karl-x-gustav</a:t>
            </a:r>
            <a:br>
              <a:rPr lang="de-DE" dirty="0"/>
            </a:br>
            <a:r>
              <a:rPr lang="de-DE" dirty="0" err="1"/>
              <a:t>Informationsskyltar</a:t>
            </a:r>
            <a:r>
              <a:rPr lang="de-DE" dirty="0"/>
              <a:t> </a:t>
            </a:r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länsmuseet</a:t>
            </a:r>
            <a:r>
              <a:rPr lang="de-DE" dirty="0"/>
              <a:t> i Kalmar och </a:t>
            </a:r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slottsmusset</a:t>
            </a:r>
            <a:r>
              <a:rPr lang="de-DE" dirty="0"/>
              <a:t> i </a:t>
            </a:r>
            <a:r>
              <a:rPr lang="de-DE" dirty="0" err="1"/>
              <a:t>Borgholm</a:t>
            </a:r>
            <a:r>
              <a:rPr lang="de-DE" dirty="0"/>
              <a:t> samt </a:t>
            </a:r>
            <a:r>
              <a:rPr lang="de-DE" dirty="0" err="1"/>
              <a:t>egna</a:t>
            </a:r>
            <a:r>
              <a:rPr lang="de-DE" dirty="0"/>
              <a:t> </a:t>
            </a:r>
            <a:r>
              <a:rPr lang="de-DE" dirty="0" err="1"/>
              <a:t>bilder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269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70B42-9722-446B-86CD-BE13477F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40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BE55498-8248-4C95-A954-569B3EFBB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45" y="631825"/>
            <a:ext cx="2343963" cy="559435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E207357-6782-4790-B2C3-CC60D21094E8}"/>
              </a:ext>
            </a:extLst>
          </p:cNvPr>
          <p:cNvSpPr txBox="1"/>
          <p:nvPr/>
        </p:nvSpPr>
        <p:spPr>
          <a:xfrm>
            <a:off x="4285129" y="1147482"/>
            <a:ext cx="68038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2400" b="0" dirty="0">
                <a:effectLst/>
                <a:latin typeface="Arial, sans-serif"/>
              </a:rPr>
              <a:t>Den pfalziska kungadynastin regerade stormakten Sverige genom 1654 och 1720.</a:t>
            </a:r>
            <a:endParaRPr lang="sv-SE" sz="2400" b="0" dirty="0">
              <a:effectLst/>
            </a:endParaRPr>
          </a:p>
          <a:p>
            <a:pPr rtl="0"/>
            <a:br>
              <a:rPr lang="sv-SE" sz="2400" b="0" dirty="0">
                <a:effectLst/>
              </a:rPr>
            </a:br>
            <a:endParaRPr lang="sv-SE" sz="2400" b="0" dirty="0">
              <a:effectLst/>
            </a:endParaRPr>
          </a:p>
          <a:p>
            <a:pPr rtl="0"/>
            <a:r>
              <a:rPr lang="sv-SE" sz="2400" b="0" dirty="0">
                <a:effectLst/>
                <a:latin typeface="Arial, sans-serif"/>
              </a:rPr>
              <a:t>1654-1660 Karl X. Gustav</a:t>
            </a:r>
          </a:p>
          <a:p>
            <a:pPr rtl="0"/>
            <a:endParaRPr lang="sv-SE" sz="2400" b="0" dirty="0">
              <a:effectLst/>
            </a:endParaRPr>
          </a:p>
          <a:p>
            <a:pPr rtl="0"/>
            <a:r>
              <a:rPr lang="sv-SE" sz="2400" b="0" dirty="0">
                <a:effectLst/>
                <a:latin typeface="Arial, sans-serif"/>
              </a:rPr>
              <a:t>1660-1697 Karl XI.</a:t>
            </a:r>
          </a:p>
          <a:p>
            <a:pPr rtl="0"/>
            <a:endParaRPr lang="sv-SE" sz="2400" b="0" dirty="0">
              <a:effectLst/>
            </a:endParaRPr>
          </a:p>
          <a:p>
            <a:pPr rtl="0"/>
            <a:r>
              <a:rPr lang="sv-SE" sz="2400" b="0" dirty="0">
                <a:effectLst/>
                <a:latin typeface="Arial, sans-serif"/>
              </a:rPr>
              <a:t>1697-1718 Karl XII.</a:t>
            </a:r>
          </a:p>
          <a:p>
            <a:pPr rtl="0"/>
            <a:endParaRPr lang="sv-SE" sz="2400" b="0" dirty="0">
              <a:effectLst/>
            </a:endParaRPr>
          </a:p>
          <a:p>
            <a:pPr rtl="0"/>
            <a:r>
              <a:rPr lang="sv-SE" sz="2400" b="0" dirty="0">
                <a:effectLst/>
                <a:latin typeface="Arial, sans-serif"/>
              </a:rPr>
              <a:t>1719-1720 Ulrika Eleonora den yngre</a:t>
            </a:r>
            <a:endParaRPr lang="sv-SE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570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C52A3-7325-40A4-A0F0-428FB87C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181"/>
          </a:xfrm>
        </p:spPr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291DD8-FA68-4938-8B04-3D140812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3388"/>
            <a:ext cx="10515600" cy="5513575"/>
          </a:xfrm>
        </p:spPr>
        <p:txBody>
          <a:bodyPr>
            <a:normAutofit/>
          </a:bodyPr>
          <a:lstStyle/>
          <a:p>
            <a:r>
              <a:rPr lang="sv-SE" b="0" dirty="0">
                <a:effectLst/>
                <a:latin typeface="Arial, sans-serif"/>
              </a:rPr>
              <a:t>Son till pfalzgreven Johan Kasimir av Pfalz-Zweibrücken och Karl IX:s dotter Katarina</a:t>
            </a:r>
            <a:endParaRPr lang="sv-SE" b="0" dirty="0">
              <a:effectLst/>
            </a:endParaRPr>
          </a:p>
          <a:p>
            <a:r>
              <a:rPr lang="de-DE" b="0" dirty="0">
                <a:effectLst/>
                <a:latin typeface="Arial, sans-serif"/>
              </a:rPr>
              <a:t>Han </a:t>
            </a:r>
            <a:r>
              <a:rPr lang="de-DE" b="0" dirty="0" err="1">
                <a:effectLst/>
                <a:latin typeface="Arial, sans-serif"/>
              </a:rPr>
              <a:t>hade</a:t>
            </a:r>
            <a:r>
              <a:rPr lang="de-DE" b="0" dirty="0">
                <a:effectLst/>
                <a:latin typeface="Arial, sans-serif"/>
              </a:rPr>
              <a:t> </a:t>
            </a:r>
            <a:r>
              <a:rPr lang="de-DE" b="0" dirty="0" err="1">
                <a:effectLst/>
                <a:latin typeface="Arial, sans-serif"/>
              </a:rPr>
              <a:t>givits</a:t>
            </a:r>
            <a:r>
              <a:rPr lang="de-DE" b="0" dirty="0">
                <a:effectLst/>
                <a:latin typeface="Arial, sans-serif"/>
              </a:rPr>
              <a:t> en </a:t>
            </a:r>
            <a:r>
              <a:rPr lang="sv-SE" b="0" dirty="0">
                <a:effectLst/>
                <a:latin typeface="Arial, sans-serif"/>
              </a:rPr>
              <a:t>furstlig uppfostran med utlandsresor och studier vid olika universitet (bl.a. i Uppsala).</a:t>
            </a:r>
            <a:endParaRPr lang="sv-SE" b="0" dirty="0">
              <a:effectLst/>
            </a:endParaRPr>
          </a:p>
          <a:p>
            <a:r>
              <a:rPr lang="sv-SE" dirty="0">
                <a:latin typeface="Arial, sans-serif"/>
              </a:rPr>
              <a:t>Han var en v</a:t>
            </a:r>
            <a:r>
              <a:rPr lang="sv-SE" b="0" dirty="0">
                <a:effectLst/>
                <a:latin typeface="Arial, sans-serif"/>
              </a:rPr>
              <a:t>älutbildad yrkesmilitär och skicklig fältherre.</a:t>
            </a:r>
          </a:p>
          <a:p>
            <a:r>
              <a:rPr lang="sv-SE" b="0" dirty="0">
                <a:effectLst/>
                <a:latin typeface="Arial, sans-serif"/>
              </a:rPr>
              <a:t>1648 utnämndes Karl till överbefälhavare över de svenska arméerna i Tyskland.</a:t>
            </a:r>
            <a:endParaRPr lang="sv-SE" b="0" dirty="0">
              <a:effectLst/>
            </a:endParaRPr>
          </a:p>
          <a:p>
            <a:r>
              <a:rPr lang="sv-SE" b="0" dirty="0">
                <a:effectLst/>
                <a:latin typeface="Arial, sans-serif"/>
              </a:rPr>
              <a:t>1650 förmått drottning Kristina riksrådet och riksdagen att erkänna honom som arvfurste (med hjälp av de ofrälse stånden och en grupp nyadlade mot den gamla bördsadeln).</a:t>
            </a:r>
            <a:endParaRPr lang="sv-SE" b="0" dirty="0">
              <a:effectLst/>
            </a:endParaRPr>
          </a:p>
          <a:p>
            <a:r>
              <a:rPr lang="sv-SE" b="0" dirty="0">
                <a:effectLst/>
                <a:latin typeface="Arial, sans-serif"/>
              </a:rPr>
              <a:t>1651 fick han Öland i förläning och bosatte sig på Borgholms slott.</a:t>
            </a:r>
            <a:endParaRPr lang="sv-SE" b="0" dirty="0">
              <a:effectLst/>
            </a:endParaRPr>
          </a:p>
          <a:p>
            <a:endParaRPr lang="sv-SE" b="0" dirty="0">
              <a:effectLst/>
            </a:endParaRPr>
          </a:p>
          <a:p>
            <a:endParaRPr lang="sv-SE" b="0" dirty="0">
              <a:effectLst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424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E2419-53E1-46E1-9C43-B271D339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250"/>
          </a:xfrm>
        </p:spPr>
        <p:txBody>
          <a:bodyPr>
            <a:normAutofit/>
          </a:bodyPr>
          <a:lstStyle/>
          <a:p>
            <a:r>
              <a:rPr lang="de-DE" sz="2800" dirty="0" err="1">
                <a:latin typeface="Arial, sans-serif"/>
              </a:rPr>
              <a:t>Borgholms</a:t>
            </a:r>
            <a:r>
              <a:rPr lang="de-DE" sz="2800" dirty="0">
                <a:latin typeface="Arial, sans-serif"/>
              </a:rPr>
              <a:t> </a:t>
            </a:r>
            <a:r>
              <a:rPr lang="de-DE" sz="2800" dirty="0" err="1">
                <a:latin typeface="Arial, sans-serif"/>
              </a:rPr>
              <a:t>slott</a:t>
            </a:r>
            <a:endParaRPr lang="de-DE" sz="2800" dirty="0">
              <a:latin typeface="Arial, sans-serif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6A10A46-E342-47E9-8854-4C0D0ED65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12" y="1253331"/>
            <a:ext cx="6952081" cy="4351337"/>
          </a:xfrm>
        </p:spPr>
      </p:pic>
    </p:spTree>
    <p:extLst>
      <p:ext uri="{BB962C8B-B14F-4D97-AF65-F5344CB8AC3E}">
        <p14:creationId xmlns:p14="http://schemas.microsoft.com/office/powerpoint/2010/main" val="205071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40BE0-27DF-494F-9B5B-B5F096B8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934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B3EA44-3568-471E-83F1-FEBDC94A6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212"/>
            <a:ext cx="10515600" cy="5468751"/>
          </a:xfrm>
        </p:spPr>
        <p:txBody>
          <a:bodyPr/>
          <a:lstStyle/>
          <a:p>
            <a:r>
              <a:rPr lang="sv-SE" b="0" dirty="0">
                <a:effectLst/>
                <a:latin typeface="Arial, sans-serif"/>
              </a:rPr>
              <a:t>1653 lät han bygga </a:t>
            </a:r>
            <a:r>
              <a:rPr lang="sv-SE" b="0">
                <a:effectLst/>
                <a:latin typeface="Arial, sans-serif"/>
              </a:rPr>
              <a:t>en fyra </a:t>
            </a:r>
            <a:r>
              <a:rPr lang="sv-SE" b="0" dirty="0">
                <a:effectLst/>
                <a:latin typeface="Arial, sans-serif"/>
              </a:rPr>
              <a:t>kilometer lång kalkstensmur vid Ottenby för att säkra tillgången till dovhjortar.</a:t>
            </a:r>
            <a:br>
              <a:rPr lang="sv-SE" b="0" dirty="0">
                <a:effectLst/>
                <a:latin typeface="Arial, sans-serif"/>
              </a:rPr>
            </a:br>
            <a:endParaRPr lang="sv-SE" b="0" dirty="0">
              <a:effectLst/>
            </a:endParaRPr>
          </a:p>
          <a:p>
            <a:r>
              <a:rPr lang="sv-SE" b="0" dirty="0">
                <a:effectLst/>
                <a:latin typeface="Arial, sans-serif"/>
              </a:rPr>
              <a:t>1654 blev Karl kung av Sverige.</a:t>
            </a:r>
          </a:p>
          <a:p>
            <a:r>
              <a:rPr lang="sv-SE" b="0" dirty="0">
                <a:effectLst/>
                <a:latin typeface="Arial, sans-serif"/>
              </a:rPr>
              <a:t>1654 gifte han sig med Hedvig Eleonora av Holstein-Gottorp med vilken han fick sonen Karl (XI).</a:t>
            </a:r>
            <a:br>
              <a:rPr lang="sv-SE" b="0" dirty="0">
                <a:effectLst/>
                <a:latin typeface="Arial, sans-serif"/>
              </a:rPr>
            </a:br>
            <a:endParaRPr lang="sv-SE" b="0" dirty="0">
              <a:effectLst/>
            </a:endParaRPr>
          </a:p>
          <a:p>
            <a:r>
              <a:rPr lang="sv-SE" b="0" dirty="0">
                <a:effectLst/>
                <a:latin typeface="Arial, sans-serif"/>
              </a:rPr>
              <a:t>Han är mest känd för sitt lyckosamma krig mot Danmark.</a:t>
            </a:r>
            <a:endParaRPr lang="sv-SE" b="0" dirty="0">
              <a:effectLst/>
            </a:endParaRPr>
          </a:p>
          <a:p>
            <a:r>
              <a:rPr lang="sv-SE" b="0" dirty="0">
                <a:effectLst/>
                <a:latin typeface="Arial, sans-serif"/>
              </a:rPr>
              <a:t>1658 freden i Roskilde gav Sverige de nya landskapen:</a:t>
            </a:r>
            <a:br>
              <a:rPr lang="sv-SE" b="0" dirty="0">
                <a:effectLst/>
                <a:latin typeface="Arial, sans-serif"/>
              </a:rPr>
            </a:br>
            <a:r>
              <a:rPr lang="sv-SE" b="0" dirty="0">
                <a:effectLst/>
                <a:latin typeface="Arial, sans-serif"/>
              </a:rPr>
              <a:t>Skåne, Halland, Bohuslän och Blekinge.</a:t>
            </a:r>
            <a:endParaRPr lang="sv-SE" b="0" dirty="0">
              <a:effectLst/>
            </a:endParaRPr>
          </a:p>
          <a:p>
            <a:endParaRPr lang="sv-SE" b="0" dirty="0">
              <a:effectLst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33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1B905-8E28-4561-9C6B-79692BE1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0946"/>
          </a:xfrm>
        </p:spPr>
        <p:txBody>
          <a:bodyPr>
            <a:normAutofit/>
          </a:bodyPr>
          <a:lstStyle/>
          <a:p>
            <a:r>
              <a:rPr lang="de-DE" sz="2800" b="0" dirty="0" err="1">
                <a:effectLst/>
                <a:latin typeface="Arial, sans-serif"/>
              </a:rPr>
              <a:t>Sveriges</a:t>
            </a:r>
            <a:r>
              <a:rPr lang="de-DE" sz="2800" b="0" dirty="0">
                <a:effectLst/>
                <a:latin typeface="Arial, sans-serif"/>
              </a:rPr>
              <a:t> </a:t>
            </a:r>
            <a:r>
              <a:rPr lang="de-DE" sz="2800" b="0" dirty="0" err="1">
                <a:effectLst/>
                <a:latin typeface="Arial, sans-serif"/>
              </a:rPr>
              <a:t>största</a:t>
            </a:r>
            <a:r>
              <a:rPr lang="de-DE" sz="2800" b="0" dirty="0">
                <a:effectLst/>
                <a:latin typeface="Arial, sans-serif"/>
              </a:rPr>
              <a:t> </a:t>
            </a:r>
            <a:r>
              <a:rPr lang="de-DE" sz="2800" b="0" dirty="0" err="1">
                <a:effectLst/>
                <a:latin typeface="Arial, sans-serif"/>
              </a:rPr>
              <a:t>historiska</a:t>
            </a:r>
            <a:r>
              <a:rPr lang="de-DE" sz="2800" b="0" dirty="0">
                <a:effectLst/>
                <a:latin typeface="Arial, sans-serif"/>
              </a:rPr>
              <a:t> </a:t>
            </a:r>
            <a:r>
              <a:rPr lang="de-DE" sz="2800" b="0" dirty="0" err="1">
                <a:effectLst/>
                <a:latin typeface="Arial, sans-serif"/>
              </a:rPr>
              <a:t>territorium</a:t>
            </a:r>
            <a:br>
              <a:rPr lang="de-DE" b="0" dirty="0">
                <a:effectLst/>
              </a:rPr>
            </a:b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24C48C9-CEA7-419C-8217-C6E54655C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53" y="922543"/>
            <a:ext cx="3534257" cy="5254420"/>
          </a:xfrm>
        </p:spPr>
      </p:pic>
    </p:spTree>
    <p:extLst>
      <p:ext uri="{BB962C8B-B14F-4D97-AF65-F5344CB8AC3E}">
        <p14:creationId xmlns:p14="http://schemas.microsoft.com/office/powerpoint/2010/main" val="162893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49B57-3B5B-464D-B550-DC069E6A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4828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F69D8C-5C52-4E94-832B-5643DFF5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2682"/>
            <a:ext cx="10515600" cy="5334281"/>
          </a:xfrm>
        </p:spPr>
        <p:txBody>
          <a:bodyPr/>
          <a:lstStyle/>
          <a:p>
            <a:r>
              <a:rPr lang="sv-SE" b="0" dirty="0">
                <a:effectLst/>
                <a:latin typeface="Arial, sans-serif"/>
              </a:rPr>
              <a:t>1660 hölls en riksdag i Göteborg och Karl insjuknade.</a:t>
            </a:r>
            <a:br>
              <a:rPr lang="sv-SE" b="0" dirty="0">
                <a:effectLst/>
                <a:latin typeface="Arial, sans-serif"/>
              </a:rPr>
            </a:br>
            <a:endParaRPr lang="sv-SE" b="0" dirty="0">
              <a:effectLst/>
              <a:latin typeface="Arial, sans-serif"/>
            </a:endParaRPr>
          </a:p>
          <a:p>
            <a:r>
              <a:rPr lang="sv-SE" b="0" dirty="0">
                <a:effectLst/>
                <a:latin typeface="Arial, sans-serif"/>
              </a:rPr>
              <a:t>Han avled den 13 februari 1660, endast 37 år gammal.</a:t>
            </a:r>
            <a:br>
              <a:rPr lang="sv-SE" b="0" dirty="0">
                <a:effectLst/>
                <a:latin typeface="Arial, sans-serif"/>
              </a:rPr>
            </a:br>
            <a:endParaRPr lang="sv-SE" b="0" dirty="0">
              <a:effectLst/>
              <a:latin typeface="Arial, sans-serif"/>
            </a:endParaRPr>
          </a:p>
          <a:p>
            <a:pPr rtl="0"/>
            <a:r>
              <a:rPr lang="sv-SE" b="0" dirty="0">
                <a:effectLst/>
                <a:latin typeface="Arial, sans-serif"/>
              </a:rPr>
              <a:t>Den direkta dödsorsaken var en förkylning som övergick i lunginflammation, men han var också mycket överviktig.</a:t>
            </a:r>
            <a:br>
              <a:rPr lang="sv-SE" b="0" dirty="0">
                <a:effectLst/>
                <a:latin typeface="Arial, sans-serif"/>
              </a:rPr>
            </a:br>
            <a:endParaRPr lang="sv-SE" b="0" dirty="0">
              <a:effectLst/>
              <a:latin typeface="Arial, sans-serif"/>
            </a:endParaRPr>
          </a:p>
          <a:p>
            <a:r>
              <a:rPr lang="sv-SE" dirty="0">
                <a:latin typeface="Arial, sans-serif"/>
              </a:rPr>
              <a:t>Han var bara 170 cm lång och </a:t>
            </a:r>
            <a:r>
              <a:rPr lang="de-DE" b="0" dirty="0" err="1">
                <a:effectLst/>
                <a:latin typeface="Arial, sans-serif"/>
              </a:rPr>
              <a:t>närmast</a:t>
            </a:r>
            <a:r>
              <a:rPr lang="de-DE" b="0" dirty="0">
                <a:effectLst/>
                <a:latin typeface="Arial, sans-serif"/>
              </a:rPr>
              <a:t> lik en </a:t>
            </a:r>
            <a:r>
              <a:rPr lang="de-DE" b="0" dirty="0" err="1">
                <a:effectLst/>
                <a:latin typeface="Arial, sans-serif"/>
              </a:rPr>
              <a:t>tunna</a:t>
            </a:r>
            <a:r>
              <a:rPr lang="de-DE" b="0" dirty="0">
                <a:effectLst/>
                <a:latin typeface="Arial, sans-serif"/>
              </a:rPr>
              <a:t>.</a:t>
            </a:r>
            <a:br>
              <a:rPr lang="de-DE" b="0" dirty="0">
                <a:effectLst/>
                <a:latin typeface="Arial, sans-serif"/>
              </a:rPr>
            </a:br>
            <a:endParaRPr lang="de-DE" b="0" dirty="0">
              <a:effectLst/>
              <a:latin typeface="Arial, sans-serif"/>
            </a:endParaRPr>
          </a:p>
          <a:p>
            <a:r>
              <a:rPr lang="sv-SE" b="0" dirty="0">
                <a:effectLst/>
                <a:latin typeface="Arial, sans-serif"/>
              </a:rPr>
              <a:t>Han var känd för sina gastronomiska utsvävningar och det sägs att honom hade ett midjemått på över </a:t>
            </a:r>
            <a:r>
              <a:rPr lang="sv-SE" b="0">
                <a:effectLst/>
                <a:latin typeface="Arial, sans-serif"/>
              </a:rPr>
              <a:t>två meter (minst 123 cm).</a:t>
            </a:r>
            <a:endParaRPr lang="sv-SE" b="0" dirty="0">
              <a:effectLst/>
            </a:endParaRPr>
          </a:p>
          <a:p>
            <a:pPr marL="0" indent="0">
              <a:buNone/>
            </a:pPr>
            <a:endParaRPr lang="de-DE" b="0" dirty="0">
              <a:effectLst/>
            </a:endParaRPr>
          </a:p>
          <a:p>
            <a:pPr rtl="0"/>
            <a:endParaRPr lang="sv-SE" b="0" dirty="0">
              <a:effectLst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18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80499-DB1E-439E-886D-8F3070F9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934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Arial, sans-serif"/>
              </a:rPr>
              <a:t>Karl X. Gustavs </a:t>
            </a:r>
            <a:r>
              <a:rPr lang="de-DE" sz="2800" dirty="0" err="1">
                <a:latin typeface="Arial, sans-serif"/>
              </a:rPr>
              <a:t>byxor</a:t>
            </a:r>
            <a:endParaRPr lang="de-DE" sz="2800" dirty="0">
              <a:latin typeface="Arial, sans-serif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2A153D1-E76E-4AC0-BFAC-48E676EB4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1" y="1182001"/>
            <a:ext cx="3871428" cy="5138397"/>
          </a:xfrm>
        </p:spPr>
      </p:pic>
    </p:spTree>
    <p:extLst>
      <p:ext uri="{BB962C8B-B14F-4D97-AF65-F5344CB8AC3E}">
        <p14:creationId xmlns:p14="http://schemas.microsoft.com/office/powerpoint/2010/main" val="1762977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Breitbild</PresentationFormat>
  <Paragraphs>33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Arial, sans-serif</vt:lpstr>
      <vt:lpstr>Calibri</vt:lpstr>
      <vt:lpstr>Calibri Light</vt:lpstr>
      <vt:lpstr>Times New Roman, serif</vt:lpstr>
      <vt:lpstr>Office</vt:lpstr>
      <vt:lpstr>Karl X. Gustav</vt:lpstr>
      <vt:lpstr>PowerPoint-Präsentation</vt:lpstr>
      <vt:lpstr>PowerPoint-Präsentation</vt:lpstr>
      <vt:lpstr>Borgholms slott</vt:lpstr>
      <vt:lpstr>PowerPoint-Präsentation</vt:lpstr>
      <vt:lpstr>Sveriges största historiska territorium </vt:lpstr>
      <vt:lpstr>PowerPoint-Präsentation</vt:lpstr>
      <vt:lpstr>Karl X. Gustavs byxor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 X. Gustav</dc:title>
  <dc:creator>Markus Latka</dc:creator>
  <cp:lastModifiedBy>Markus</cp:lastModifiedBy>
  <cp:revision>15</cp:revision>
  <dcterms:created xsi:type="dcterms:W3CDTF">2025-12-04T12:23:19Z</dcterms:created>
  <dcterms:modified xsi:type="dcterms:W3CDTF">2025-12-10T15:32:12Z</dcterms:modified>
</cp:coreProperties>
</file>